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601575" cy="18002250"/>
  <p:notesSz cx="7315200" cy="9601200"/>
  <p:custDataLst>
    <p:tags r:id="rId4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pitchFamily="100" charset="0"/>
        <a:ea typeface="+mn-ea"/>
        <a:cs typeface="+mn-cs"/>
      </a:defRPr>
    </a:lvl1pPr>
    <a:lvl2pPr marL="226914" indent="230089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pitchFamily="100" charset="0"/>
        <a:ea typeface="+mn-ea"/>
        <a:cs typeface="+mn-cs"/>
      </a:defRPr>
    </a:lvl2pPr>
    <a:lvl3pPr marL="455412" indent="458587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pitchFamily="100" charset="0"/>
        <a:ea typeface="+mn-ea"/>
        <a:cs typeface="+mn-cs"/>
      </a:defRPr>
    </a:lvl3pPr>
    <a:lvl4pPr marL="683916" indent="687089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pitchFamily="100" charset="0"/>
        <a:ea typeface="+mn-ea"/>
        <a:cs typeface="+mn-cs"/>
      </a:defRPr>
    </a:lvl4pPr>
    <a:lvl5pPr marL="912417" indent="915592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pitchFamily="100" charset="0"/>
        <a:ea typeface="+mn-ea"/>
        <a:cs typeface="+mn-cs"/>
      </a:defRPr>
    </a:lvl5pPr>
    <a:lvl6pPr marL="2285007" algn="l" defTabSz="914003" rtl="0" eaLnBrk="1" latinLnBrk="0" hangingPunct="1">
      <a:defRPr sz="1100" kern="1200">
        <a:solidFill>
          <a:schemeClr val="tx1"/>
        </a:solidFill>
        <a:latin typeface="Times" pitchFamily="100" charset="0"/>
        <a:ea typeface="+mn-ea"/>
        <a:cs typeface="+mn-cs"/>
      </a:defRPr>
    </a:lvl6pPr>
    <a:lvl7pPr marL="2742007" algn="l" defTabSz="914003" rtl="0" eaLnBrk="1" latinLnBrk="0" hangingPunct="1">
      <a:defRPr sz="1100" kern="1200">
        <a:solidFill>
          <a:schemeClr val="tx1"/>
        </a:solidFill>
        <a:latin typeface="Times" pitchFamily="100" charset="0"/>
        <a:ea typeface="+mn-ea"/>
        <a:cs typeface="+mn-cs"/>
      </a:defRPr>
    </a:lvl7pPr>
    <a:lvl8pPr marL="3199008" algn="l" defTabSz="914003" rtl="0" eaLnBrk="1" latinLnBrk="0" hangingPunct="1">
      <a:defRPr sz="1100" kern="1200">
        <a:solidFill>
          <a:schemeClr val="tx1"/>
        </a:solidFill>
        <a:latin typeface="Times" pitchFamily="100" charset="0"/>
        <a:ea typeface="+mn-ea"/>
        <a:cs typeface="+mn-cs"/>
      </a:defRPr>
    </a:lvl8pPr>
    <a:lvl9pPr marL="3656010" algn="l" defTabSz="914003" rtl="0" eaLnBrk="1" latinLnBrk="0" hangingPunct="1">
      <a:defRPr sz="1100" kern="1200">
        <a:solidFill>
          <a:schemeClr val="tx1"/>
        </a:solidFill>
        <a:latin typeface="Times" pitchFamily="100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00"/>
    <a:srgbClr val="99CC00"/>
    <a:srgbClr val="006600"/>
    <a:srgbClr val="DEA900"/>
    <a:srgbClr val="DDDDDD"/>
    <a:srgbClr val="CCFFCC"/>
    <a:srgbClr val="339933"/>
    <a:srgbClr val="66FF66"/>
    <a:srgbClr val="00FF00"/>
    <a:srgbClr val="FFD44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39" autoAdjust="0"/>
    <p:restoredTop sz="97778" autoAdjust="0"/>
  </p:normalViewPr>
  <p:slideViewPr>
    <p:cSldViewPr>
      <p:cViewPr>
        <p:scale>
          <a:sx n="75" d="100"/>
          <a:sy n="75" d="100"/>
        </p:scale>
        <p:origin x="-642" y="-78"/>
      </p:cViewPr>
      <p:guideLst>
        <p:guide orient="horz" pos="5664"/>
        <p:guide pos="38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BEAB18B1-3256-4905-886A-D618ED5F1E26}" type="datetimeFigureOut">
              <a:rPr lang="it-IT"/>
              <a:pPr>
                <a:defRPr/>
              </a:pPr>
              <a:t>10/12/2014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97125" y="720725"/>
            <a:ext cx="252095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93D320CC-C66B-4CCA-8DE3-AC889209C5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493575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26914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455412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683916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912417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142275" algn="l" defTabSz="45691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370729" algn="l" defTabSz="45691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1599185" algn="l" defTabSz="45691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1827639" algn="l" defTabSz="45691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397125" y="720725"/>
            <a:ext cx="252095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10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472903-6528-49FB-A0DE-A00CAE0A1918}" type="slidenum">
              <a:rPr lang="it-IT" smtClean="0"/>
              <a:pPr/>
              <a:t>1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45418" y="5592711"/>
            <a:ext cx="10710743" cy="3858136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90038" y="10201044"/>
            <a:ext cx="8821499" cy="4601183"/>
          </a:xfrm>
        </p:spPr>
        <p:txBody>
          <a:bodyPr/>
          <a:lstStyle>
            <a:lvl1pPr marL="0" indent="0" algn="ctr">
              <a:buNone/>
              <a:defRPr/>
            </a:lvl1pPr>
            <a:lvl2pPr marL="228456" indent="0" algn="ctr">
              <a:buNone/>
              <a:defRPr/>
            </a:lvl2pPr>
            <a:lvl3pPr marL="456912" indent="0" algn="ctr">
              <a:buNone/>
              <a:defRPr/>
            </a:lvl3pPr>
            <a:lvl4pPr marL="685365" indent="0" algn="ctr">
              <a:buNone/>
              <a:defRPr/>
            </a:lvl4pPr>
            <a:lvl5pPr marL="913821" indent="0" algn="ctr">
              <a:buNone/>
              <a:defRPr/>
            </a:lvl5pPr>
            <a:lvl6pPr marL="1142275" indent="0" algn="ctr">
              <a:buNone/>
              <a:defRPr/>
            </a:lvl6pPr>
            <a:lvl7pPr marL="1370729" indent="0" algn="ctr">
              <a:buNone/>
              <a:defRPr/>
            </a:lvl7pPr>
            <a:lvl8pPr marL="1599185" indent="0" algn="ctr">
              <a:buNone/>
              <a:defRPr/>
            </a:lvl8pPr>
            <a:lvl9pPr marL="1827639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1BE5F-D4E4-47CA-B9CF-31B9A6F962A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3F61D-AAA3-41A6-AFA7-C5DC4406EE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978672" y="1600412"/>
            <a:ext cx="2677487" cy="1440132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45416" y="1600412"/>
            <a:ext cx="7957051" cy="1440132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EDC00-BDE8-44DF-9B72-B33B6C7543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7E2D7-E46B-4533-ADD3-E4E291DDBA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95425" y="11568061"/>
            <a:ext cx="10711537" cy="3575524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95425" y="7629741"/>
            <a:ext cx="10711537" cy="3938315"/>
          </a:xfrm>
        </p:spPr>
        <p:txBody>
          <a:bodyPr anchor="b"/>
          <a:lstStyle>
            <a:lvl1pPr marL="0" indent="0">
              <a:buNone/>
              <a:defRPr sz="1000"/>
            </a:lvl1pPr>
            <a:lvl2pPr marL="228456" indent="0">
              <a:buNone/>
              <a:defRPr sz="800"/>
            </a:lvl2pPr>
            <a:lvl3pPr marL="456912" indent="0">
              <a:buNone/>
              <a:defRPr sz="800"/>
            </a:lvl3pPr>
            <a:lvl4pPr marL="685365" indent="0">
              <a:buNone/>
              <a:defRPr sz="800"/>
            </a:lvl4pPr>
            <a:lvl5pPr marL="913821" indent="0">
              <a:buNone/>
              <a:defRPr sz="800"/>
            </a:lvl5pPr>
            <a:lvl6pPr marL="1142275" indent="0">
              <a:buNone/>
              <a:defRPr sz="800"/>
            </a:lvl6pPr>
            <a:lvl7pPr marL="1370729" indent="0">
              <a:buNone/>
              <a:defRPr sz="800"/>
            </a:lvl7pPr>
            <a:lvl8pPr marL="1599185" indent="0">
              <a:buNone/>
              <a:defRPr sz="800"/>
            </a:lvl8pPr>
            <a:lvl9pPr marL="1827639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26BE4-AA3B-441D-8D9B-0EEC25CD95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45416" y="5200545"/>
            <a:ext cx="5316872" cy="10801193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38493" y="5200545"/>
            <a:ext cx="5317666" cy="10801193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80AEC-2E56-434D-85A6-8074165DAB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79" y="720820"/>
            <a:ext cx="11341021" cy="3000773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77" y="4029613"/>
            <a:ext cx="5567713" cy="1679799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28456" indent="0">
              <a:buNone/>
              <a:defRPr sz="1000" b="1"/>
            </a:lvl2pPr>
            <a:lvl3pPr marL="456912" indent="0">
              <a:buNone/>
              <a:defRPr sz="800" b="1"/>
            </a:lvl3pPr>
            <a:lvl4pPr marL="685365" indent="0">
              <a:buNone/>
              <a:defRPr sz="800" b="1"/>
            </a:lvl4pPr>
            <a:lvl5pPr marL="913821" indent="0">
              <a:buNone/>
              <a:defRPr sz="800" b="1"/>
            </a:lvl5pPr>
            <a:lvl6pPr marL="1142275" indent="0">
              <a:buNone/>
              <a:defRPr sz="800" b="1"/>
            </a:lvl6pPr>
            <a:lvl7pPr marL="1370729" indent="0">
              <a:buNone/>
              <a:defRPr sz="800" b="1"/>
            </a:lvl7pPr>
            <a:lvl8pPr marL="1599185" indent="0">
              <a:buNone/>
              <a:defRPr sz="800" b="1"/>
            </a:lvl8pPr>
            <a:lvl9pPr marL="1827639" indent="0">
              <a:buNone/>
              <a:defRPr sz="8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77" y="5709405"/>
            <a:ext cx="5567713" cy="10371716"/>
          </a:xfrm>
        </p:spPr>
        <p:txBody>
          <a:bodyPr/>
          <a:lstStyle>
            <a:lvl1pPr>
              <a:defRPr sz="11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401203" y="4029613"/>
            <a:ext cx="5570095" cy="1679799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28456" indent="0">
              <a:buNone/>
              <a:defRPr sz="1000" b="1"/>
            </a:lvl2pPr>
            <a:lvl3pPr marL="456912" indent="0">
              <a:buNone/>
              <a:defRPr sz="800" b="1"/>
            </a:lvl3pPr>
            <a:lvl4pPr marL="685365" indent="0">
              <a:buNone/>
              <a:defRPr sz="800" b="1"/>
            </a:lvl4pPr>
            <a:lvl5pPr marL="913821" indent="0">
              <a:buNone/>
              <a:defRPr sz="800" b="1"/>
            </a:lvl5pPr>
            <a:lvl6pPr marL="1142275" indent="0">
              <a:buNone/>
              <a:defRPr sz="800" b="1"/>
            </a:lvl6pPr>
            <a:lvl7pPr marL="1370729" indent="0">
              <a:buNone/>
              <a:defRPr sz="800" b="1"/>
            </a:lvl7pPr>
            <a:lvl8pPr marL="1599185" indent="0">
              <a:buNone/>
              <a:defRPr sz="800" b="1"/>
            </a:lvl8pPr>
            <a:lvl9pPr marL="1827639" indent="0">
              <a:buNone/>
              <a:defRPr sz="8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401203" y="5709405"/>
            <a:ext cx="5570095" cy="10371716"/>
          </a:xfrm>
        </p:spPr>
        <p:txBody>
          <a:bodyPr/>
          <a:lstStyle>
            <a:lvl1pPr>
              <a:defRPr sz="11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0EFAB-2E87-42DF-BE26-AD37C587E0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C738A-CFF9-4BBA-ACCA-833838C62C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44201-9089-4AF9-8EFE-7E87670807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77" y="716854"/>
            <a:ext cx="4146017" cy="3049991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27117" y="716858"/>
            <a:ext cx="7044181" cy="15364269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77" y="3766848"/>
            <a:ext cx="4146017" cy="12314277"/>
          </a:xfrm>
        </p:spPr>
        <p:txBody>
          <a:bodyPr/>
          <a:lstStyle>
            <a:lvl1pPr marL="0" indent="0">
              <a:buNone/>
              <a:defRPr sz="800"/>
            </a:lvl1pPr>
            <a:lvl2pPr marL="228456" indent="0">
              <a:buNone/>
              <a:defRPr sz="800"/>
            </a:lvl2pPr>
            <a:lvl3pPr marL="456912" indent="0">
              <a:buNone/>
              <a:defRPr sz="600"/>
            </a:lvl3pPr>
            <a:lvl4pPr marL="685365" indent="0">
              <a:buNone/>
              <a:defRPr sz="400"/>
            </a:lvl4pPr>
            <a:lvl5pPr marL="913821" indent="0">
              <a:buNone/>
              <a:defRPr sz="400"/>
            </a:lvl5pPr>
            <a:lvl6pPr marL="1142275" indent="0">
              <a:buNone/>
              <a:defRPr sz="400"/>
            </a:lvl6pPr>
            <a:lvl7pPr marL="1370729" indent="0">
              <a:buNone/>
              <a:defRPr sz="400"/>
            </a:lvl7pPr>
            <a:lvl8pPr marL="1599185" indent="0">
              <a:buNone/>
              <a:defRPr sz="400"/>
            </a:lvl8pPr>
            <a:lvl9pPr marL="1827639" indent="0">
              <a:buNone/>
              <a:defRPr sz="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B081D-B707-4F1A-A921-7FA5F014DB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70307" y="12601661"/>
            <a:ext cx="7560945" cy="1487684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470307" y="1608350"/>
            <a:ext cx="7560945" cy="10801193"/>
          </a:xfrm>
        </p:spPr>
        <p:txBody>
          <a:bodyPr/>
          <a:lstStyle>
            <a:lvl1pPr marL="0" indent="0">
              <a:buNone/>
              <a:defRPr sz="1500"/>
            </a:lvl1pPr>
            <a:lvl2pPr marL="228456" indent="0">
              <a:buNone/>
              <a:defRPr sz="1300"/>
            </a:lvl2pPr>
            <a:lvl3pPr marL="456912" indent="0">
              <a:buNone/>
              <a:defRPr sz="1100"/>
            </a:lvl3pPr>
            <a:lvl4pPr marL="685365" indent="0">
              <a:buNone/>
              <a:defRPr sz="1000"/>
            </a:lvl4pPr>
            <a:lvl5pPr marL="913821" indent="0">
              <a:buNone/>
              <a:defRPr sz="1000"/>
            </a:lvl5pPr>
            <a:lvl6pPr marL="1142275" indent="0">
              <a:buNone/>
              <a:defRPr sz="1000"/>
            </a:lvl6pPr>
            <a:lvl7pPr marL="1370729" indent="0">
              <a:buNone/>
              <a:defRPr sz="1000"/>
            </a:lvl7pPr>
            <a:lvl8pPr marL="1599185" indent="0">
              <a:buNone/>
              <a:defRPr sz="1000"/>
            </a:lvl8pPr>
            <a:lvl9pPr marL="1827639" indent="0">
              <a:buNone/>
              <a:defRPr sz="1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470307" y="14089345"/>
            <a:ext cx="7560945" cy="2112447"/>
          </a:xfrm>
        </p:spPr>
        <p:txBody>
          <a:bodyPr/>
          <a:lstStyle>
            <a:lvl1pPr marL="0" indent="0">
              <a:buNone/>
              <a:defRPr sz="800"/>
            </a:lvl1pPr>
            <a:lvl2pPr marL="228456" indent="0">
              <a:buNone/>
              <a:defRPr sz="800"/>
            </a:lvl2pPr>
            <a:lvl3pPr marL="456912" indent="0">
              <a:buNone/>
              <a:defRPr sz="600"/>
            </a:lvl3pPr>
            <a:lvl4pPr marL="685365" indent="0">
              <a:buNone/>
              <a:defRPr sz="400"/>
            </a:lvl4pPr>
            <a:lvl5pPr marL="913821" indent="0">
              <a:buNone/>
              <a:defRPr sz="400"/>
            </a:lvl5pPr>
            <a:lvl6pPr marL="1142275" indent="0">
              <a:buNone/>
              <a:defRPr sz="400"/>
            </a:lvl6pPr>
            <a:lvl7pPr marL="1370729" indent="0">
              <a:buNone/>
              <a:defRPr sz="400"/>
            </a:lvl7pPr>
            <a:lvl8pPr marL="1599185" indent="0">
              <a:buNone/>
              <a:defRPr sz="400"/>
            </a:lvl8pPr>
            <a:lvl9pPr marL="1827639" indent="0">
              <a:buNone/>
              <a:defRPr sz="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60CD4-0253-4082-9DF5-A31E0E78E7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46156" y="1600200"/>
            <a:ext cx="107092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5582" tIns="102791" rIns="205582" bIns="102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156" y="5200650"/>
            <a:ext cx="10709275" cy="1080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5582" tIns="102791" rIns="205582" bIns="1027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1" y="16402050"/>
            <a:ext cx="26241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5582" tIns="102791" rIns="205582" bIns="102791" numCol="1" anchor="t" anchorCtr="0" compatLnSpc="1">
            <a:prstTxWarp prst="textNoShape">
              <a:avLst/>
            </a:prstTxWarp>
          </a:bodyPr>
          <a:lstStyle>
            <a:lvl1pPr>
              <a:defRPr sz="3300">
                <a:latin typeface="Time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05306" y="16402050"/>
            <a:ext cx="3990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5582" tIns="102791" rIns="205582" bIns="102791" numCol="1" anchor="t" anchorCtr="0" compatLnSpc="1">
            <a:prstTxWarp prst="textNoShape">
              <a:avLst/>
            </a:prstTxWarp>
          </a:bodyPr>
          <a:lstStyle>
            <a:lvl1pPr algn="ctr">
              <a:defRPr sz="3300">
                <a:latin typeface="Time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31289" y="16402050"/>
            <a:ext cx="26241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5582" tIns="102791" rIns="205582" bIns="102791" numCol="1" anchor="t" anchorCtr="0" compatLnSpc="1">
            <a:prstTxWarp prst="textNoShape">
              <a:avLst/>
            </a:prstTxWarp>
          </a:bodyPr>
          <a:lstStyle>
            <a:lvl1pPr algn="r">
              <a:defRPr sz="3300">
                <a:latin typeface="Times" charset="0"/>
              </a:defRPr>
            </a:lvl1pPr>
          </a:lstStyle>
          <a:p>
            <a:pPr>
              <a:defRPr/>
            </a:pPr>
            <a:fld id="{A9F38467-285C-41B5-A755-5ABA74D1D5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54918" rtl="0" eaLnBrk="0" fontAlgn="base" hangingPunct="0">
        <a:spcBef>
          <a:spcPct val="0"/>
        </a:spcBef>
        <a:spcAft>
          <a:spcPct val="0"/>
        </a:spcAft>
        <a:defRPr sz="9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054918" rtl="0" eaLnBrk="0" fontAlgn="base" hangingPunct="0">
        <a:spcBef>
          <a:spcPct val="0"/>
        </a:spcBef>
        <a:spcAft>
          <a:spcPct val="0"/>
        </a:spcAft>
        <a:defRPr sz="9900">
          <a:solidFill>
            <a:schemeClr val="tx2"/>
          </a:solidFill>
          <a:latin typeface="Lucida Sans" pitchFamily="34" charset="0"/>
        </a:defRPr>
      </a:lvl2pPr>
      <a:lvl3pPr algn="ctr" defTabSz="2054918" rtl="0" eaLnBrk="0" fontAlgn="base" hangingPunct="0">
        <a:spcBef>
          <a:spcPct val="0"/>
        </a:spcBef>
        <a:spcAft>
          <a:spcPct val="0"/>
        </a:spcAft>
        <a:defRPr sz="9900">
          <a:solidFill>
            <a:schemeClr val="tx2"/>
          </a:solidFill>
          <a:latin typeface="Lucida Sans" pitchFamily="34" charset="0"/>
        </a:defRPr>
      </a:lvl3pPr>
      <a:lvl4pPr algn="ctr" defTabSz="2054918" rtl="0" eaLnBrk="0" fontAlgn="base" hangingPunct="0">
        <a:spcBef>
          <a:spcPct val="0"/>
        </a:spcBef>
        <a:spcAft>
          <a:spcPct val="0"/>
        </a:spcAft>
        <a:defRPr sz="9900">
          <a:solidFill>
            <a:schemeClr val="tx2"/>
          </a:solidFill>
          <a:latin typeface="Lucida Sans" pitchFamily="34" charset="0"/>
        </a:defRPr>
      </a:lvl4pPr>
      <a:lvl5pPr algn="ctr" defTabSz="2054918" rtl="0" eaLnBrk="0" fontAlgn="base" hangingPunct="0">
        <a:spcBef>
          <a:spcPct val="0"/>
        </a:spcBef>
        <a:spcAft>
          <a:spcPct val="0"/>
        </a:spcAft>
        <a:defRPr sz="9900">
          <a:solidFill>
            <a:schemeClr val="tx2"/>
          </a:solidFill>
          <a:latin typeface="Lucida Sans" pitchFamily="34" charset="0"/>
        </a:defRPr>
      </a:lvl5pPr>
      <a:lvl6pPr marL="228456" algn="ctr" defTabSz="2056094" rtl="0" fontAlgn="base">
        <a:spcBef>
          <a:spcPct val="0"/>
        </a:spcBef>
        <a:spcAft>
          <a:spcPct val="0"/>
        </a:spcAft>
        <a:defRPr sz="9900">
          <a:solidFill>
            <a:schemeClr val="tx2"/>
          </a:solidFill>
          <a:latin typeface="Times" charset="0"/>
        </a:defRPr>
      </a:lvl6pPr>
      <a:lvl7pPr marL="456912" algn="ctr" defTabSz="2056094" rtl="0" fontAlgn="base">
        <a:spcBef>
          <a:spcPct val="0"/>
        </a:spcBef>
        <a:spcAft>
          <a:spcPct val="0"/>
        </a:spcAft>
        <a:defRPr sz="9900">
          <a:solidFill>
            <a:schemeClr val="tx2"/>
          </a:solidFill>
          <a:latin typeface="Times" charset="0"/>
        </a:defRPr>
      </a:lvl7pPr>
      <a:lvl8pPr marL="685365" algn="ctr" defTabSz="2056094" rtl="0" fontAlgn="base">
        <a:spcBef>
          <a:spcPct val="0"/>
        </a:spcBef>
        <a:spcAft>
          <a:spcPct val="0"/>
        </a:spcAft>
        <a:defRPr sz="9900">
          <a:solidFill>
            <a:schemeClr val="tx2"/>
          </a:solidFill>
          <a:latin typeface="Times" charset="0"/>
        </a:defRPr>
      </a:lvl8pPr>
      <a:lvl9pPr marL="913821" algn="ctr" defTabSz="2056094" rtl="0" fontAlgn="base">
        <a:spcBef>
          <a:spcPct val="0"/>
        </a:spcBef>
        <a:spcAft>
          <a:spcPct val="0"/>
        </a:spcAft>
        <a:defRPr sz="9900">
          <a:solidFill>
            <a:schemeClr val="tx2"/>
          </a:solidFill>
          <a:latin typeface="Times" charset="0"/>
        </a:defRPr>
      </a:lvl9pPr>
    </p:titleStyle>
    <p:bodyStyle>
      <a:lvl1pPr marL="769605" indent="-769605" algn="l" defTabSz="2054918" rtl="0" eaLnBrk="0" fontAlgn="base" hangingPunct="0">
        <a:spcBef>
          <a:spcPct val="20000"/>
        </a:spcBef>
        <a:spcAft>
          <a:spcPct val="0"/>
        </a:spcAft>
        <a:buChar char="•"/>
        <a:defRPr sz="7300">
          <a:solidFill>
            <a:schemeClr val="tx1"/>
          </a:solidFill>
          <a:latin typeface="+mn-lt"/>
          <a:ea typeface="+mn-ea"/>
          <a:cs typeface="+mn-cs"/>
        </a:defRPr>
      </a:lvl1pPr>
      <a:lvl2pPr marL="1669326" indent="-641072" algn="l" defTabSz="2054918" rtl="0" eaLnBrk="0" fontAlgn="base" hangingPunct="0">
        <a:spcBef>
          <a:spcPct val="20000"/>
        </a:spcBef>
        <a:spcAft>
          <a:spcPct val="0"/>
        </a:spcAft>
        <a:buChar char="–"/>
        <a:defRPr sz="6100">
          <a:solidFill>
            <a:schemeClr val="tx1"/>
          </a:solidFill>
          <a:latin typeface="+mn-lt"/>
        </a:defRPr>
      </a:lvl2pPr>
      <a:lvl3pPr marL="2569044" indent="-512539" algn="l" defTabSz="2054918" rtl="0" eaLnBrk="0" fontAlgn="base" hangingPunct="0">
        <a:spcBef>
          <a:spcPct val="20000"/>
        </a:spcBef>
        <a:spcAft>
          <a:spcPct val="0"/>
        </a:spcAft>
        <a:buChar char="•"/>
        <a:defRPr sz="5400">
          <a:solidFill>
            <a:schemeClr val="tx1"/>
          </a:solidFill>
          <a:latin typeface="+mn-lt"/>
        </a:defRPr>
      </a:lvl3pPr>
      <a:lvl4pPr marL="3597298" indent="-512539" algn="l" defTabSz="2054918" rtl="0" eaLnBrk="0" fontAlgn="base" hangingPunct="0">
        <a:spcBef>
          <a:spcPct val="20000"/>
        </a:spcBef>
        <a:spcAft>
          <a:spcPct val="0"/>
        </a:spcAft>
        <a:buChar char="–"/>
        <a:defRPr sz="4600">
          <a:solidFill>
            <a:schemeClr val="tx1"/>
          </a:solidFill>
          <a:latin typeface="+mn-lt"/>
        </a:defRPr>
      </a:lvl4pPr>
      <a:lvl5pPr marL="4623962" indent="-512539" algn="l" defTabSz="2054918" rtl="0" eaLnBrk="0" fontAlgn="base" hangingPunct="0">
        <a:spcBef>
          <a:spcPct val="20000"/>
        </a:spcBef>
        <a:spcAft>
          <a:spcPct val="0"/>
        </a:spcAft>
        <a:buChar char="»"/>
        <a:defRPr sz="4600">
          <a:solidFill>
            <a:schemeClr val="tx1"/>
          </a:solidFill>
          <a:latin typeface="+mn-lt"/>
        </a:defRPr>
      </a:lvl5pPr>
      <a:lvl6pPr marL="4853877" indent="-514023" algn="l" defTabSz="2056094" rtl="0" fontAlgn="base">
        <a:spcBef>
          <a:spcPct val="20000"/>
        </a:spcBef>
        <a:spcAft>
          <a:spcPct val="0"/>
        </a:spcAft>
        <a:buChar char="»"/>
        <a:defRPr sz="4600">
          <a:solidFill>
            <a:schemeClr val="tx1"/>
          </a:solidFill>
          <a:latin typeface="+mn-lt"/>
        </a:defRPr>
      </a:lvl6pPr>
      <a:lvl7pPr marL="5082331" indent="-514023" algn="l" defTabSz="2056094" rtl="0" fontAlgn="base">
        <a:spcBef>
          <a:spcPct val="20000"/>
        </a:spcBef>
        <a:spcAft>
          <a:spcPct val="0"/>
        </a:spcAft>
        <a:buChar char="»"/>
        <a:defRPr sz="4600">
          <a:solidFill>
            <a:schemeClr val="tx1"/>
          </a:solidFill>
          <a:latin typeface="+mn-lt"/>
        </a:defRPr>
      </a:lvl7pPr>
      <a:lvl8pPr marL="5310785" indent="-514023" algn="l" defTabSz="2056094" rtl="0" fontAlgn="base">
        <a:spcBef>
          <a:spcPct val="20000"/>
        </a:spcBef>
        <a:spcAft>
          <a:spcPct val="0"/>
        </a:spcAft>
        <a:buChar char="»"/>
        <a:defRPr sz="4600">
          <a:solidFill>
            <a:schemeClr val="tx1"/>
          </a:solidFill>
          <a:latin typeface="+mn-lt"/>
        </a:defRPr>
      </a:lvl8pPr>
      <a:lvl9pPr marL="5539241" indent="-514023" algn="l" defTabSz="2056094" rtl="0" fontAlgn="base">
        <a:spcBef>
          <a:spcPct val="20000"/>
        </a:spcBef>
        <a:spcAft>
          <a:spcPct val="0"/>
        </a:spcAft>
        <a:buChar char="»"/>
        <a:defRPr sz="4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45691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28456" algn="l" defTabSz="45691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56912" algn="l" defTabSz="45691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365" algn="l" defTabSz="45691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913821" algn="l" defTabSz="45691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275" algn="l" defTabSz="45691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370729" algn="l" defTabSz="45691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599185" algn="l" defTabSz="45691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827639" algn="l" defTabSz="456912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241"/>
          <p:cNvSpPr>
            <a:spLocks noGrp="1"/>
          </p:cNvSpPr>
          <p:nvPr>
            <p:ph type="title" idx="4294967295"/>
          </p:nvPr>
        </p:nvSpPr>
        <p:spPr>
          <a:xfrm>
            <a:off x="-10710863" y="5"/>
            <a:ext cx="1116013" cy="392114"/>
          </a:xfrm>
        </p:spPr>
        <p:txBody>
          <a:bodyPr/>
          <a:lstStyle/>
          <a:p>
            <a:pPr eaLnBrk="1" hangingPunct="1"/>
            <a:r>
              <a:rPr lang="it-IT" sz="400" dirty="0" smtClean="0"/>
              <a:t>X SIB</a:t>
            </a:r>
          </a:p>
        </p:txBody>
      </p:sp>
      <p:sp>
        <p:nvSpPr>
          <p:cNvPr id="2054" name="CasellaDiTesto 18"/>
          <p:cNvSpPr txBox="1">
            <a:spLocks noChangeArrowheads="1"/>
          </p:cNvSpPr>
          <p:nvPr/>
        </p:nvSpPr>
        <p:spPr bwMode="auto">
          <a:xfrm rot="-5400000">
            <a:off x="-2093368" y="6240139"/>
            <a:ext cx="5692775" cy="7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690" tIns="22845" rIns="45690" bIns="22845">
            <a:spAutoFit/>
          </a:bodyPr>
          <a:lstStyle/>
          <a:p>
            <a:pPr algn="ctr"/>
            <a:r>
              <a:rPr lang="it-IT" sz="4800" b="1" i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PHYTOPRO</a:t>
            </a:r>
            <a:endParaRPr lang="it-IT" sz="4800" b="1" i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sellaDiTesto 15"/>
          <p:cNvSpPr txBox="1">
            <a:spLocks noChangeArrowheads="1"/>
          </p:cNvSpPr>
          <p:nvPr/>
        </p:nvSpPr>
        <p:spPr bwMode="auto">
          <a:xfrm>
            <a:off x="1001712" y="2468392"/>
            <a:ext cx="10872000" cy="1323439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  <a:scene3d>
            <a:camera prst="perspectiveRelaxedModerately"/>
            <a:lightRig rig="threePt" dir="t"/>
          </a:scene3d>
          <a:sp3d>
            <a:bevelT w="165100" prst="coolSlant"/>
          </a:sp3d>
        </p:spPr>
        <p:txBody>
          <a:bodyPr anchor="ctr" anchorCtr="0">
            <a:spAutoFit/>
          </a:bodyPr>
          <a:lstStyle/>
          <a:p>
            <a:pPr algn="ctr"/>
            <a:r>
              <a:rPr lang="it-IT" sz="4000" b="1" dirty="0">
                <a:latin typeface="Arial" pitchFamily="34" charset="0"/>
                <a:ea typeface="Verdana" pitchFamily="34" charset="0"/>
                <a:cs typeface="Arial" pitchFamily="34" charset="0"/>
              </a:rPr>
              <a:t>Prodotti Erboristici e Fitoterapici</a:t>
            </a:r>
          </a:p>
          <a:p>
            <a:pPr algn="ctr"/>
            <a:r>
              <a:rPr lang="it-IT" sz="4000" b="1" i="1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Herbal</a:t>
            </a:r>
            <a:r>
              <a:rPr lang="it-IT" sz="4000" b="1" i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it-IT" sz="4000" b="1" i="1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Drugs</a:t>
            </a:r>
            <a:r>
              <a:rPr lang="it-IT" sz="4000" b="1" i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and </a:t>
            </a:r>
            <a:r>
              <a:rPr lang="it-IT" sz="4000" b="1" i="1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Preparations</a:t>
            </a:r>
            <a:endParaRPr lang="it-IT" sz="4000" b="1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056" name="CasellaDiTesto 20"/>
          <p:cNvSpPr txBox="1">
            <a:spLocks noChangeArrowheads="1"/>
          </p:cNvSpPr>
          <p:nvPr/>
        </p:nvSpPr>
        <p:spPr bwMode="auto">
          <a:xfrm>
            <a:off x="1325513" y="4071903"/>
            <a:ext cx="10476000" cy="547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690" tIns="22845" rIns="45690" bIns="22845">
            <a:spAutoFit/>
          </a:bodyPr>
          <a:lstStyle/>
          <a:p>
            <a:pPr algn="just">
              <a:defRPr/>
            </a:pPr>
            <a:r>
              <a:rPr lang="it-IT" sz="1600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Finalità del Corso di Master.</a:t>
            </a:r>
            <a:r>
              <a:rPr lang="it-IT" sz="16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Il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Master Prodotti Erboristici e Fitoterapici (</a:t>
            </a:r>
            <a:r>
              <a:rPr lang="it-IT" sz="1600" b="1" dirty="0" smtClean="0">
                <a:latin typeface="Arial" pitchFamily="34" charset="0"/>
                <a:cs typeface="Arial" pitchFamily="34" charset="0"/>
              </a:rPr>
              <a:t>PHYTOPRO)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è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finalizzato alla formazione di figure professionali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qualificate, per il settore privato e/o pubblico, nel campo dei prodotti della salute a base vegetale. L'obiettivo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formativo generale del Master è quello di fornire solide conoscenze di base e professionalizzanti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nelle scienze e tecnologie dei prodotti erboristici e fitoterapici,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con particolare riferimento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alle tecnologie di estrazione, controllo di qualità, e agli aspetti funzionali e tecnologici delle matrici e dei prodotti a base vegetale.</a:t>
            </a:r>
            <a:endParaRPr lang="it-IT" sz="16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it-IT" sz="1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sz="1600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Destinatari.</a:t>
            </a:r>
            <a:r>
              <a:rPr lang="it-IT" sz="16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Cittadini italiani e stranieri in possesso di </a:t>
            </a:r>
            <a:r>
              <a:rPr lang="it-IT" sz="1600" b="1" dirty="0">
                <a:latin typeface="Arial" pitchFamily="34" charset="0"/>
                <a:cs typeface="Arial" pitchFamily="34" charset="0"/>
              </a:rPr>
              <a:t>Laurea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triennale</a:t>
            </a:r>
            <a:r>
              <a:rPr lang="it-IT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specialistica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magistrale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, quadriennale o quinquennale conseguita presso le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ex-Facoltà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di: Farmacia, S.M.F.N., Medicina e Chirurgia,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Biotecnologie, Agraria 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o altra Facoltà, previa valutazione del curriculum di studi da parte della Commissione Giudicatrice. Possono, altresì, partecipare al concorso </a:t>
            </a:r>
            <a:r>
              <a:rPr lang="it-IT" sz="1600" b="1" dirty="0">
                <a:latin typeface="Arial" pitchFamily="34" charset="0"/>
                <a:cs typeface="Arial" pitchFamily="34" charset="0"/>
              </a:rPr>
              <a:t>coloro che conseguiranno il titolo di studio di cui sopra entro e non oltre la data fissata per la prova dell’esame di ammissione. </a:t>
            </a:r>
          </a:p>
          <a:p>
            <a:pPr algn="just">
              <a:defRPr/>
            </a:pPr>
            <a:endParaRPr lang="it-IT" sz="1000" b="1" u="sng" dirty="0">
              <a:solidFill>
                <a:srgbClr val="F9880B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1600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Modalità di partecipazione.</a:t>
            </a:r>
            <a:r>
              <a:rPr lang="it-IT" sz="16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>
                <a:latin typeface="Arial" pitchFamily="34" charset="0"/>
                <a:cs typeface="Arial" pitchFamily="34" charset="0"/>
              </a:rPr>
              <a:t>La procedura di partecipazione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al concorso pubblico (40 posti), per titoli ed esame, è dettagliata sul bando disponibile all’indirizzo: </a:t>
            </a:r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1400" i="1" dirty="0">
                <a:latin typeface="Arial" pitchFamily="34" charset="0"/>
                <a:cs typeface="Arial" pitchFamily="34" charset="0"/>
              </a:rPr>
              <a:t>http://www.unisa.it/AREAIII/uff_coordinamentoattivitapostlaurea/uff_formazionepostlaurea/master/offertaformativabandi</a:t>
            </a:r>
          </a:p>
          <a:p>
            <a:pPr algn="just">
              <a:spcBef>
                <a:spcPts val="600"/>
              </a:spcBef>
              <a:defRPr/>
            </a:pPr>
            <a:r>
              <a:rPr lang="it-IT" sz="1600" b="1" dirty="0" smtClean="0">
                <a:latin typeface="Arial" pitchFamily="34" charset="0"/>
                <a:cs typeface="Arial" pitchFamily="34" charset="0"/>
              </a:rPr>
              <a:t>Scadenza </a:t>
            </a:r>
            <a:r>
              <a:rPr lang="it-IT" sz="1600" b="1" dirty="0">
                <a:latin typeface="Arial" pitchFamily="34" charset="0"/>
                <a:cs typeface="Arial" pitchFamily="34" charset="0"/>
              </a:rPr>
              <a:t>presentazione domande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it-IT" sz="1600" b="1" dirty="0" smtClean="0">
                <a:latin typeface="Arial" pitchFamily="34" charset="0"/>
                <a:cs typeface="Arial" pitchFamily="34" charset="0"/>
              </a:rPr>
              <a:t>16 Gennaio 2015 ore 12:00</a:t>
            </a:r>
            <a:endParaRPr lang="it-IT" sz="1600" b="1" u="sng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sz="1600" b="1" dirty="0">
                <a:latin typeface="Arial" pitchFamily="34" charset="0"/>
                <a:cs typeface="Arial" pitchFamily="34" charset="0"/>
              </a:rPr>
              <a:t>Data </a:t>
            </a:r>
            <a:r>
              <a:rPr lang="it-IT" sz="1600" b="1" dirty="0" smtClean="0">
                <a:latin typeface="Arial" pitchFamily="34" charset="0"/>
                <a:cs typeface="Arial" pitchFamily="34" charset="0"/>
              </a:rPr>
              <a:t>della prova scritta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su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conoscenze di base inerenti le tematiche oggetto del Master: </a:t>
            </a:r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it-IT" sz="1600" b="1" u="sng" cap="all" dirty="0" smtClean="0">
                <a:latin typeface="Arial" pitchFamily="34" charset="0"/>
                <a:cs typeface="Arial" pitchFamily="34" charset="0"/>
              </a:rPr>
              <a:t>28</a:t>
            </a:r>
            <a:r>
              <a:rPr lang="it-IT" sz="16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u="sng" dirty="0">
                <a:latin typeface="Arial" pitchFamily="34" charset="0"/>
                <a:cs typeface="Arial" pitchFamily="34" charset="0"/>
              </a:rPr>
              <a:t>Gennaio </a:t>
            </a:r>
            <a:r>
              <a:rPr lang="it-IT" sz="1600" b="1" u="sng" dirty="0" smtClean="0">
                <a:latin typeface="Arial" pitchFamily="34" charset="0"/>
                <a:cs typeface="Arial" pitchFamily="34" charset="0"/>
              </a:rPr>
              <a:t>2015, </a:t>
            </a:r>
            <a:r>
              <a:rPr lang="it-IT" sz="1600" b="1" u="sng" dirty="0">
                <a:latin typeface="Arial" pitchFamily="34" charset="0"/>
                <a:cs typeface="Arial" pitchFamily="34" charset="0"/>
              </a:rPr>
              <a:t>ore </a:t>
            </a:r>
            <a:r>
              <a:rPr lang="it-IT" sz="1600" b="1" u="sng" dirty="0" smtClean="0">
                <a:latin typeface="Arial" pitchFamily="34" charset="0"/>
                <a:cs typeface="Arial" pitchFamily="34" charset="0"/>
              </a:rPr>
              <a:t>14:00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presso </a:t>
            </a:r>
            <a:r>
              <a:rPr lang="it-IT" sz="1600" b="1" dirty="0">
                <a:latin typeface="Arial" pitchFamily="34" charset="0"/>
                <a:cs typeface="Arial" pitchFamily="34" charset="0"/>
              </a:rPr>
              <a:t>il Dipartimento di </a:t>
            </a:r>
            <a:r>
              <a:rPr lang="it-IT" sz="1600" b="1" dirty="0" smtClean="0">
                <a:latin typeface="Arial" pitchFamily="34" charset="0"/>
                <a:cs typeface="Arial" pitchFamily="34" charset="0"/>
              </a:rPr>
              <a:t>Farmacia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(Università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degli Studi di Salerno).</a:t>
            </a:r>
          </a:p>
          <a:p>
            <a:pPr algn="just">
              <a:defRPr/>
            </a:pPr>
            <a:endParaRPr lang="it-IT" sz="1000" b="1" u="sng" dirty="0">
              <a:solidFill>
                <a:srgbClr val="FC8004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sz="1600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Quota di partecipazione.</a:t>
            </a:r>
            <a:r>
              <a:rPr lang="it-IT" sz="16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Tassa d’iscrizione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di 1600.00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euro (ripartita in due rate).</a:t>
            </a:r>
            <a:endParaRPr lang="it-IT" sz="1600" b="1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sz="1600" dirty="0">
                <a:latin typeface="Arial" pitchFamily="34" charset="0"/>
                <a:cs typeface="Arial" pitchFamily="34" charset="0"/>
              </a:rPr>
              <a:t> </a:t>
            </a:r>
            <a:endParaRPr lang="it-IT" sz="1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sz="1600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Sedi di svolgimento.</a:t>
            </a:r>
            <a:r>
              <a:rPr lang="it-IT" sz="16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Dipartimento di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Farmacia e strutture partner.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CasellaDiTesto 21"/>
          <p:cNvSpPr txBox="1">
            <a:spLocks noChangeArrowheads="1"/>
          </p:cNvSpPr>
          <p:nvPr/>
        </p:nvSpPr>
        <p:spPr bwMode="auto">
          <a:xfrm>
            <a:off x="1290638" y="11399632"/>
            <a:ext cx="4938711" cy="1200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690" tIns="22845" rIns="45690" bIns="22845">
            <a:spAutoFit/>
          </a:bodyPr>
          <a:lstStyle/>
          <a:p>
            <a:pPr algn="just" eaLnBrk="1" hangingPunct="1"/>
            <a:r>
              <a:rPr lang="it-IT" sz="2300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Attività </a:t>
            </a:r>
            <a:r>
              <a:rPr lang="it-IT" sz="2300" b="1" u="sng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d’aula</a:t>
            </a:r>
          </a:p>
          <a:p>
            <a:pPr algn="just" eaLnBrk="1" hangingPunct="1"/>
            <a:r>
              <a:rPr lang="it-IT" sz="1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/>
            <a:r>
              <a:rPr lang="it-IT" sz="1400" dirty="0" smtClean="0">
                <a:latin typeface="Arial" pitchFamily="34" charset="0"/>
                <a:cs typeface="Arial" pitchFamily="34" charset="0"/>
              </a:rPr>
              <a:t>Il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piano didattico del Corso </a:t>
            </a:r>
            <a:r>
              <a:rPr lang="it-IT" sz="1400" b="1" dirty="0">
                <a:latin typeface="Arial" pitchFamily="34" charset="0"/>
                <a:cs typeface="Arial" pitchFamily="34" charset="0"/>
              </a:rPr>
              <a:t>prevede </a:t>
            </a:r>
            <a:r>
              <a:rPr lang="it-IT" sz="1400" b="1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it-IT" sz="1400" b="1" dirty="0">
                <a:latin typeface="Arial" pitchFamily="34" charset="0"/>
                <a:cs typeface="Arial" pitchFamily="34" charset="0"/>
              </a:rPr>
              <a:t>moduli di attività </a:t>
            </a:r>
            <a:r>
              <a:rPr lang="it-IT" sz="1400" b="1" dirty="0" smtClean="0">
                <a:latin typeface="Arial" pitchFamily="34" charset="0"/>
                <a:cs typeface="Arial" pitchFamily="34" charset="0"/>
              </a:rPr>
              <a:t>d’aula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svolta da docenti universitari ed esperti del settore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erboristico e sanitario.</a:t>
            </a:r>
            <a:endParaRPr lang="it-IT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ttangolo 23"/>
          <p:cNvSpPr>
            <a:spLocks noChangeArrowheads="1"/>
          </p:cNvSpPr>
          <p:nvPr/>
        </p:nvSpPr>
        <p:spPr bwMode="auto">
          <a:xfrm>
            <a:off x="6831017" y="11377389"/>
            <a:ext cx="5037137" cy="1846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690" tIns="22845" rIns="45690" bIns="22845">
            <a:spAutoFit/>
          </a:bodyPr>
          <a:lstStyle/>
          <a:p>
            <a:pPr algn="just"/>
            <a:r>
              <a:rPr lang="it-IT" sz="2300" b="1" u="sng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Stage</a:t>
            </a:r>
          </a:p>
          <a:p>
            <a:pPr algn="just"/>
            <a:endParaRPr lang="it-IT" sz="1000" b="1" u="sng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smtClean="0">
                <a:latin typeface="Arial" pitchFamily="34" charset="0"/>
                <a:cs typeface="Arial" pitchFamily="34" charset="0"/>
              </a:rPr>
              <a:t>Il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Master prevede lo svolgimento di uno </a:t>
            </a:r>
            <a:r>
              <a:rPr lang="it-IT" sz="1400" b="1" dirty="0">
                <a:latin typeface="Arial" pitchFamily="34" charset="0"/>
                <a:cs typeface="Arial" pitchFamily="34" charset="0"/>
              </a:rPr>
              <a:t>stage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della durata di </a:t>
            </a:r>
            <a:r>
              <a:rPr lang="it-IT" sz="1400" b="1" dirty="0" smtClean="0">
                <a:latin typeface="Arial" pitchFamily="34" charset="0"/>
                <a:cs typeface="Arial" pitchFamily="34" charset="0"/>
              </a:rPr>
              <a:t>375 ore (15 CFU) </a:t>
            </a:r>
            <a:r>
              <a:rPr lang="it-IT" sz="1400" b="1" dirty="0">
                <a:latin typeface="Arial" pitchFamily="34" charset="0"/>
                <a:cs typeface="Arial" pitchFamily="34" charset="0"/>
              </a:rPr>
              <a:t>presso strutture pubbliche del settore </a:t>
            </a:r>
            <a:r>
              <a:rPr lang="it-IT" sz="1400" b="1" dirty="0" smtClean="0">
                <a:latin typeface="Arial" pitchFamily="34" charset="0"/>
                <a:cs typeface="Arial" pitchFamily="34" charset="0"/>
              </a:rPr>
              <a:t>erboristico e sanitario,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sotto la supervisione di un tutor aziendale e di un tutor docente del Master. Per coloro che già</a:t>
            </a:r>
            <a:r>
              <a:rPr lang="it-IT" sz="1400" b="1" dirty="0">
                <a:latin typeface="Arial" pitchFamily="34" charset="0"/>
                <a:cs typeface="Arial" pitchFamily="34" charset="0"/>
              </a:rPr>
              <a:t> lavorano </a:t>
            </a:r>
            <a:r>
              <a:rPr lang="it-IT" sz="1400" b="1" dirty="0" smtClean="0">
                <a:latin typeface="Arial" pitchFamily="34" charset="0"/>
                <a:cs typeface="Arial" pitchFamily="34" charset="0"/>
              </a:rPr>
              <a:t>in un settore inerente il master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l’attività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di stage può essere svolta presso l’organizzazione di appartenenza</a:t>
            </a:r>
            <a:r>
              <a:rPr lang="it-IT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2108" name="Rettangolo 24"/>
          <p:cNvSpPr>
            <a:spLocks noChangeArrowheads="1"/>
          </p:cNvSpPr>
          <p:nvPr/>
        </p:nvSpPr>
        <p:spPr bwMode="auto">
          <a:xfrm>
            <a:off x="2943201" y="9572629"/>
            <a:ext cx="7001366" cy="877133"/>
          </a:xfrm>
          <a:prstGeom prst="rect">
            <a:avLst/>
          </a:prstGeom>
          <a:solidFill>
            <a:srgbClr val="92D050"/>
          </a:solidFill>
          <a:ln w="19050" cmpd="dbl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perspectiveRelaxedModerately"/>
            <a:lightRig rig="threePt" dir="t"/>
          </a:scene3d>
          <a:sp3d>
            <a:bevelT w="165100" prst="coolSlant"/>
          </a:sp3d>
        </p:spPr>
        <p:txBody>
          <a:bodyPr lIns="45690" tIns="22845" rIns="45690" bIns="22845" anchor="ctr" anchorCtr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it-IT" sz="3600" b="1" dirty="0">
                <a:latin typeface="Arial" pitchFamily="34" charset="0"/>
                <a:cs typeface="Arial" pitchFamily="34" charset="0"/>
              </a:rPr>
              <a:t>Organizzazione del Corso</a:t>
            </a:r>
            <a:endParaRPr lang="it-IT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ttangolo 25"/>
          <p:cNvSpPr>
            <a:spLocks noChangeArrowheads="1"/>
          </p:cNvSpPr>
          <p:nvPr/>
        </p:nvSpPr>
        <p:spPr bwMode="auto">
          <a:xfrm>
            <a:off x="1325513" y="10569403"/>
            <a:ext cx="10476000" cy="7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690" tIns="22845" rIns="45690" bIns="22845">
            <a:spAutoFit/>
          </a:bodyPr>
          <a:lstStyle/>
          <a:p>
            <a:pPr algn="ctr"/>
            <a:r>
              <a:rPr lang="it-IT" sz="1600" dirty="0">
                <a:latin typeface="Arial" pitchFamily="34" charset="0"/>
                <a:cs typeface="Arial" pitchFamily="34" charset="0"/>
              </a:rPr>
              <a:t>Il Master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PHYTOPRO 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è un corso di specializzazione post-laurea che ha </a:t>
            </a:r>
            <a:r>
              <a:rPr lang="it-IT" sz="1600" b="1" dirty="0">
                <a:latin typeface="Arial" pitchFamily="34" charset="0"/>
                <a:cs typeface="Arial" pitchFamily="34" charset="0"/>
              </a:rPr>
              <a:t>durata complessiva di 1 anno. </a:t>
            </a:r>
            <a:endParaRPr lang="it-IT" sz="1600" b="1" dirty="0">
              <a:solidFill>
                <a:srgbClr val="E46C0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600" dirty="0">
                <a:latin typeface="Arial" pitchFamily="34" charset="0"/>
                <a:cs typeface="Arial" pitchFamily="34" charset="0"/>
              </a:rPr>
              <a:t>Il Master prevede attività formative (60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CFU) articolate in: attività d’aula (lezioni frontali e attività di laboratorio), convegni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,  stage,  prove  di verifica e studio individuale (incluso elaborato finale). </a:t>
            </a:r>
          </a:p>
        </p:txBody>
      </p:sp>
      <p:sp>
        <p:nvSpPr>
          <p:cNvPr id="2113" name="CasellaDiTesto 33"/>
          <p:cNvSpPr txBox="1">
            <a:spLocks noChangeArrowheads="1"/>
          </p:cNvSpPr>
          <p:nvPr/>
        </p:nvSpPr>
        <p:spPr bwMode="auto">
          <a:xfrm>
            <a:off x="7092875" y="13321605"/>
            <a:ext cx="4680520" cy="430857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perspectiveRelaxedModerately"/>
            <a:lightRig rig="threePt" dir="t"/>
          </a:scene3d>
          <a:sp3d>
            <a:bevelT/>
          </a:sp3d>
        </p:spPr>
        <p:txBody>
          <a:bodyPr lIns="45690" tIns="22845" rIns="45690" bIns="22845" anchor="ctr" anchorCtr="0">
            <a:spAutoFit/>
          </a:bodyPr>
          <a:lstStyle/>
          <a:p>
            <a:pPr algn="ctr">
              <a:defRPr/>
            </a:pPr>
            <a:r>
              <a:rPr lang="it-IT" sz="2500" b="1" dirty="0">
                <a:latin typeface="Verdana" pitchFamily="34" charset="0"/>
              </a:rPr>
              <a:t>Per INFORMAZIONI</a:t>
            </a:r>
          </a:p>
        </p:txBody>
      </p:sp>
      <p:sp>
        <p:nvSpPr>
          <p:cNvPr id="2062" name="CasellaDiTesto 4"/>
          <p:cNvSpPr txBox="1">
            <a:spLocks noChangeArrowheads="1"/>
          </p:cNvSpPr>
          <p:nvPr/>
        </p:nvSpPr>
        <p:spPr bwMode="auto">
          <a:xfrm>
            <a:off x="6831052" y="13897669"/>
            <a:ext cx="5040000" cy="3653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119" tIns="26060" rIns="52119" bIns="26060">
            <a:spAutoFit/>
          </a:bodyPr>
          <a:lstStyle/>
          <a:p>
            <a:pPr defTabSz="520475" eaLnBrk="1" hangingPunct="1">
              <a:tabLst>
                <a:tab pos="220567" algn="l"/>
              </a:tabLst>
            </a:pPr>
            <a:r>
              <a:rPr lang="it-IT" sz="1200" b="1" u="sng" dirty="0" smtClean="0">
                <a:cs typeface="Arial" charset="0"/>
              </a:rPr>
              <a:t>Prof.ssa  </a:t>
            </a:r>
            <a:r>
              <a:rPr lang="it-IT" sz="1200" b="1" u="sng" dirty="0" err="1" smtClean="0">
                <a:cs typeface="Arial" charset="0"/>
              </a:rPr>
              <a:t>Nunziatina</a:t>
            </a:r>
            <a:r>
              <a:rPr lang="it-IT" sz="1200" b="1" u="sng" dirty="0" smtClean="0">
                <a:cs typeface="Arial" charset="0"/>
              </a:rPr>
              <a:t> De Tommasi</a:t>
            </a:r>
            <a:endParaRPr lang="it-IT" sz="1200" b="1" u="sng" dirty="0">
              <a:cs typeface="Arial" charset="0"/>
            </a:endParaRPr>
          </a:p>
          <a:p>
            <a:pPr defTabSz="520475" eaLnBrk="1" hangingPunct="1">
              <a:tabLst>
                <a:tab pos="220567" algn="l"/>
              </a:tabLst>
            </a:pPr>
            <a:r>
              <a:rPr lang="it-IT" sz="1200" dirty="0">
                <a:cs typeface="Arial" charset="0"/>
              </a:rPr>
              <a:t>Direttore del </a:t>
            </a:r>
            <a:r>
              <a:rPr lang="it-IT" sz="1200" dirty="0" smtClean="0">
                <a:cs typeface="Arial" charset="0"/>
              </a:rPr>
              <a:t>Master, DIFARMA, Università degli Studi di </a:t>
            </a:r>
            <a:r>
              <a:rPr lang="it-IT" sz="1200" dirty="0">
                <a:cs typeface="Arial" charset="0"/>
              </a:rPr>
              <a:t>Salerno</a:t>
            </a:r>
          </a:p>
          <a:p>
            <a:pPr defTabSz="520475" eaLnBrk="1" hangingPunct="1">
              <a:tabLst>
                <a:tab pos="220567" algn="l"/>
              </a:tabLst>
            </a:pPr>
            <a:r>
              <a:rPr lang="it-IT" sz="1200" dirty="0">
                <a:cs typeface="Arial" charset="0"/>
              </a:rPr>
              <a:t>Tel.: </a:t>
            </a:r>
            <a:r>
              <a:rPr lang="it-IT" sz="1200" dirty="0" smtClean="0">
                <a:cs typeface="Arial" charset="0"/>
              </a:rPr>
              <a:t>089-969754, </a:t>
            </a:r>
            <a:r>
              <a:rPr lang="it-IT" sz="1200" dirty="0">
                <a:cs typeface="Arial" charset="0"/>
              </a:rPr>
              <a:t>e-mail: </a:t>
            </a:r>
            <a:r>
              <a:rPr lang="it-IT" sz="1200" u="sng" dirty="0" smtClean="0">
                <a:cs typeface="Arial" charset="0"/>
              </a:rPr>
              <a:t>detommasi@unisa.it</a:t>
            </a:r>
            <a:endParaRPr lang="it-IT" sz="1200" dirty="0">
              <a:cs typeface="Arial" charset="0"/>
            </a:endParaRPr>
          </a:p>
          <a:p>
            <a:pPr defTabSz="520475" eaLnBrk="1" hangingPunct="1">
              <a:tabLst>
                <a:tab pos="220567" algn="l"/>
              </a:tabLst>
            </a:pPr>
            <a:endParaRPr lang="it-IT" sz="1000" b="1" dirty="0">
              <a:cs typeface="Arial" charset="0"/>
            </a:endParaRPr>
          </a:p>
          <a:p>
            <a:pPr defTabSz="520475" eaLnBrk="1" hangingPunct="1">
              <a:tabLst>
                <a:tab pos="220567" algn="l"/>
              </a:tabLst>
            </a:pPr>
            <a:r>
              <a:rPr lang="it-IT" sz="1200" b="1" dirty="0" smtClean="0">
                <a:cs typeface="Arial" charset="0"/>
              </a:rPr>
              <a:t>Dott. Claudio Tortora</a:t>
            </a:r>
            <a:endParaRPr lang="it-IT" sz="1200" b="1" dirty="0">
              <a:cs typeface="Arial" charset="0"/>
            </a:endParaRPr>
          </a:p>
          <a:p>
            <a:pPr defTabSz="520475" eaLnBrk="1" hangingPunct="1">
              <a:tabLst>
                <a:tab pos="220567" algn="l"/>
              </a:tabLst>
            </a:pPr>
            <a:r>
              <a:rPr lang="it-IT" sz="1200" dirty="0">
                <a:cs typeface="Arial" charset="0"/>
              </a:rPr>
              <a:t>Tel.: </a:t>
            </a:r>
            <a:r>
              <a:rPr lang="it-IT" sz="1200" dirty="0" smtClean="0">
                <a:cs typeface="Arial" charset="0"/>
              </a:rPr>
              <a:t>089-969261, e-mail</a:t>
            </a:r>
            <a:r>
              <a:rPr lang="it-IT" sz="1200" dirty="0">
                <a:cs typeface="Arial" charset="0"/>
              </a:rPr>
              <a:t>: </a:t>
            </a:r>
            <a:r>
              <a:rPr lang="it-IT" sz="1200" u="sng" dirty="0" smtClean="0">
                <a:cs typeface="Arial" charset="0"/>
              </a:rPr>
              <a:t>ctortora@unisa.it</a:t>
            </a:r>
            <a:endParaRPr lang="it-IT" sz="1200" u="sng" dirty="0">
              <a:cs typeface="Arial" charset="0"/>
            </a:endParaRPr>
          </a:p>
          <a:p>
            <a:pPr defTabSz="520475" eaLnBrk="1" hangingPunct="1">
              <a:tabLst>
                <a:tab pos="220567" algn="l"/>
              </a:tabLst>
            </a:pPr>
            <a:r>
              <a:rPr lang="it-IT" sz="1000" dirty="0">
                <a:cs typeface="Arial" charset="0"/>
              </a:rPr>
              <a:t> </a:t>
            </a:r>
          </a:p>
          <a:p>
            <a:pPr defTabSz="520475" eaLnBrk="1" hangingPunct="1">
              <a:tabLst>
                <a:tab pos="220567" algn="l"/>
              </a:tabLst>
            </a:pPr>
            <a:r>
              <a:rPr lang="it-IT" sz="1200" b="1" dirty="0">
                <a:cs typeface="Arial" charset="0"/>
              </a:rPr>
              <a:t>Dott. Giovanni Salzano</a:t>
            </a:r>
            <a:endParaRPr lang="it-IT" sz="1200" dirty="0">
              <a:cs typeface="Arial" charset="0"/>
            </a:endParaRPr>
          </a:p>
          <a:p>
            <a:pPr defTabSz="520475" eaLnBrk="1" hangingPunct="1">
              <a:tabLst>
                <a:tab pos="220567" algn="l"/>
              </a:tabLst>
            </a:pPr>
            <a:r>
              <a:rPr lang="it-IT" sz="1200" dirty="0">
                <a:cs typeface="Arial" charset="0"/>
              </a:rPr>
              <a:t>Responsabile </a:t>
            </a:r>
            <a:r>
              <a:rPr lang="it-IT" sz="1200" dirty="0" smtClean="0">
                <a:cs typeface="Arial" charset="0"/>
              </a:rPr>
              <a:t>amministrativo, Ufficio Formazione Post-Laurea</a:t>
            </a:r>
            <a:r>
              <a:rPr lang="it-IT" sz="1200" dirty="0">
                <a:cs typeface="Arial" charset="0"/>
              </a:rPr>
              <a:t>, Scuole, Master, IFTS e Perfezionamento</a:t>
            </a:r>
          </a:p>
          <a:p>
            <a:pPr defTabSz="520475" eaLnBrk="1" hangingPunct="1">
              <a:tabLst>
                <a:tab pos="220567" algn="l"/>
              </a:tabLst>
            </a:pPr>
            <a:r>
              <a:rPr lang="it-IT" sz="1200" dirty="0" smtClean="0">
                <a:cs typeface="Arial" charset="0"/>
              </a:rPr>
              <a:t>Università </a:t>
            </a:r>
            <a:r>
              <a:rPr lang="it-IT" sz="1200" dirty="0">
                <a:cs typeface="Arial" charset="0"/>
              </a:rPr>
              <a:t>degli Studi di Salerno</a:t>
            </a:r>
          </a:p>
          <a:p>
            <a:pPr defTabSz="520475" eaLnBrk="1" hangingPunct="1">
              <a:tabLst>
                <a:tab pos="220567" algn="l"/>
              </a:tabLst>
            </a:pPr>
            <a:r>
              <a:rPr lang="it-IT" sz="1200" dirty="0" smtClean="0">
                <a:cs typeface="Arial" charset="0"/>
              </a:rPr>
              <a:t>Tel</a:t>
            </a:r>
            <a:r>
              <a:rPr lang="it-IT" sz="1200" dirty="0">
                <a:cs typeface="Arial" charset="0"/>
              </a:rPr>
              <a:t>.: </a:t>
            </a:r>
            <a:r>
              <a:rPr lang="it-IT" sz="1200" dirty="0" smtClean="0">
                <a:cs typeface="Arial" charset="0"/>
              </a:rPr>
              <a:t>089-966242, e-mail</a:t>
            </a:r>
            <a:r>
              <a:rPr lang="it-IT" sz="1200" dirty="0">
                <a:cs typeface="Arial" charset="0"/>
              </a:rPr>
              <a:t>: </a:t>
            </a:r>
            <a:r>
              <a:rPr lang="it-IT" sz="1200" u="sng" dirty="0" smtClean="0">
                <a:cs typeface="Arial" charset="0"/>
              </a:rPr>
              <a:t>gsalzano@unisa.it</a:t>
            </a:r>
          </a:p>
          <a:p>
            <a:pPr defTabSz="520475" eaLnBrk="1" hangingPunct="1">
              <a:tabLst>
                <a:tab pos="220567" algn="l"/>
              </a:tabLst>
            </a:pPr>
            <a:endParaRPr lang="it-IT" sz="1200" u="sng" dirty="0" smtClean="0">
              <a:cs typeface="Arial" charset="0"/>
            </a:endParaRPr>
          </a:p>
          <a:p>
            <a:r>
              <a:rPr lang="en-US" sz="1200" b="1" dirty="0" smtClean="0"/>
              <a:t>Dott.ssa </a:t>
            </a:r>
            <a:r>
              <a:rPr lang="en-US" sz="1200" b="1" dirty="0" err="1" smtClean="0"/>
              <a:t>Fiorella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Lamberti</a:t>
            </a:r>
            <a:endParaRPr lang="en-US" sz="1200" dirty="0" smtClean="0"/>
          </a:p>
          <a:p>
            <a:r>
              <a:rPr lang="en-US" sz="1200" dirty="0" smtClean="0"/>
              <a:t>Tel.: 089-966236, e-mail: </a:t>
            </a:r>
            <a:r>
              <a:rPr lang="en-US" sz="1200" u="sng" dirty="0" smtClean="0"/>
              <a:t>f.lamberti@unisa.it</a:t>
            </a:r>
          </a:p>
          <a:p>
            <a:pPr defTabSz="520475" eaLnBrk="1" hangingPunct="1">
              <a:tabLst>
                <a:tab pos="220567" algn="l"/>
              </a:tabLst>
            </a:pPr>
            <a:endParaRPr lang="it-IT" sz="1000" u="sng" dirty="0">
              <a:cs typeface="Arial" charset="0"/>
            </a:endParaRPr>
          </a:p>
          <a:p>
            <a:pPr defTabSz="520475" eaLnBrk="1" hangingPunct="1">
              <a:tabLst>
                <a:tab pos="220567" algn="l"/>
              </a:tabLst>
            </a:pPr>
            <a:r>
              <a:rPr lang="it-IT" sz="1200" b="1" u="sng" dirty="0">
                <a:cs typeface="Arial" charset="0"/>
              </a:rPr>
              <a:t>SITI </a:t>
            </a:r>
            <a:r>
              <a:rPr lang="it-IT" sz="1200" b="1" u="sng" dirty="0" smtClean="0">
                <a:cs typeface="Arial" charset="0"/>
              </a:rPr>
              <a:t>WEB:</a:t>
            </a:r>
            <a:r>
              <a:rPr lang="it-IT" sz="1200" b="1" dirty="0" smtClean="0"/>
              <a:t> </a:t>
            </a:r>
          </a:p>
          <a:p>
            <a:pPr marL="171450" indent="-171450" defTabSz="520475" eaLnBrk="1" hangingPunct="1">
              <a:buFont typeface="Arial" panose="020B0604020202020204" pitchFamily="34" charset="0"/>
              <a:buChar char="•"/>
              <a:tabLst>
                <a:tab pos="220567" algn="l"/>
              </a:tabLst>
            </a:pPr>
            <a:r>
              <a:rPr lang="it-IT" sz="1200" dirty="0" smtClean="0"/>
              <a:t>http</a:t>
            </a:r>
            <a:r>
              <a:rPr lang="it-IT" sz="1200" dirty="0"/>
              <a:t>://</a:t>
            </a:r>
            <a:r>
              <a:rPr lang="it-IT" sz="1200" dirty="0" smtClean="0"/>
              <a:t>www.unisa.it/AREAIII/uff_coordinamentoattivitapostlaurea/uff_formazionepostlaurea/master/offertaformativabandi</a:t>
            </a:r>
          </a:p>
          <a:p>
            <a:pPr marL="171450" indent="-171450" defTabSz="520475" eaLnBrk="1" hangingPunct="1">
              <a:buFont typeface="Arial" panose="020B0604020202020204" pitchFamily="34" charset="0"/>
              <a:buChar char="•"/>
              <a:tabLst>
                <a:tab pos="220567" algn="l"/>
              </a:tabLst>
            </a:pPr>
            <a:r>
              <a:rPr lang="it-IT" sz="1200" dirty="0"/>
              <a:t>http://</a:t>
            </a:r>
            <a:r>
              <a:rPr lang="it-IT" sz="1200" dirty="0" smtClean="0"/>
              <a:t>www.difarma.unisa.it/didattica/master/master_corsiperf</a:t>
            </a:r>
            <a:endParaRPr lang="it-IT" sz="1200" dirty="0"/>
          </a:p>
        </p:txBody>
      </p:sp>
      <p:sp>
        <p:nvSpPr>
          <p:cNvPr id="2063" name="CasellaDiTesto 18"/>
          <p:cNvSpPr txBox="1">
            <a:spLocks noChangeArrowheads="1"/>
          </p:cNvSpPr>
          <p:nvPr/>
        </p:nvSpPr>
        <p:spPr bwMode="auto">
          <a:xfrm rot="-5400000">
            <a:off x="-2272502" y="13972390"/>
            <a:ext cx="5978525" cy="7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690" tIns="22845" rIns="45690" bIns="22845">
            <a:spAutoFit/>
          </a:bodyPr>
          <a:lstStyle/>
          <a:p>
            <a:pPr algn="ctr"/>
            <a:r>
              <a:rPr lang="it-IT" sz="4800" b="1" i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PHYTOPRO</a:t>
            </a:r>
            <a:endParaRPr lang="it-IT" sz="4800" b="1" i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83" name="Group 13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40349250"/>
              </p:ext>
            </p:extLst>
          </p:nvPr>
        </p:nvGraphicFramePr>
        <p:xfrm>
          <a:off x="1404936" y="13025975"/>
          <a:ext cx="4752975" cy="4184062"/>
        </p:xfrm>
        <a:graphic>
          <a:graphicData uri="http://schemas.openxmlformats.org/drawingml/2006/table">
            <a:tbl>
              <a:tblPr>
                <a:tableStyleId>{46F890A9-2807-4EBB-B81D-B2AA78EC7F39}</a:tableStyleId>
              </a:tblPr>
              <a:tblGrid>
                <a:gridCol w="3384787"/>
                <a:gridCol w="720100"/>
                <a:gridCol w="648088"/>
              </a:tblGrid>
              <a:tr h="642664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ATTIVITÀ D’AULA</a:t>
                      </a: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Ore</a:t>
                      </a: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CFU</a:t>
                      </a: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97176">
                <a:tc>
                  <a:txBody>
                    <a:bodyPr/>
                    <a:lstStyle/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MODULO I</a:t>
                      </a:r>
                    </a:p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Materia prima Vegetale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96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10.5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6854">
                <a:tc>
                  <a:txBody>
                    <a:bodyPr/>
                    <a:lstStyle/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MODULO II</a:t>
                      </a:r>
                    </a:p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Controllo qualità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78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8.5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6854">
                <a:tc>
                  <a:txBody>
                    <a:bodyPr/>
                    <a:lstStyle/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MODULO III</a:t>
                      </a:r>
                    </a:p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Fitoterapia umana e veterinaria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76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9.5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5448">
                <a:tc>
                  <a:txBody>
                    <a:bodyPr/>
                    <a:lstStyle/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MODULO IV</a:t>
                      </a:r>
                    </a:p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Formulazione prodotti erboristici e Gestione aziendale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74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8.5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7474">
                <a:tc>
                  <a:txBody>
                    <a:bodyPr/>
                    <a:lstStyle/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Convegni, lezioni interattive, visite guidate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75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7592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TOTALE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399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40</a:t>
                      </a:r>
                    </a:p>
                  </a:txBody>
                  <a:tcPr marL="28503" marR="2850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9" name="Immagine 28" descr="DIFARMA_LOGO+univer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47" t="11369" r="27562" b="12720"/>
          <a:stretch/>
        </p:blipFill>
        <p:spPr bwMode="auto">
          <a:xfrm>
            <a:off x="9253115" y="288157"/>
            <a:ext cx="2595349" cy="136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9" name="Rettangolo 18"/>
          <p:cNvSpPr/>
          <p:nvPr/>
        </p:nvSpPr>
        <p:spPr>
          <a:xfrm>
            <a:off x="3157515" y="2000201"/>
            <a:ext cx="7460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800" b="1" dirty="0" smtClean="0">
                <a:latin typeface="Arial" pitchFamily="34" charset="0"/>
                <a:cs typeface="Arial" pitchFamily="34" charset="0"/>
              </a:rPr>
              <a:t>MASTER UNIVERSITARIO di  I LIVELLO  (I edizione, AA 2014-2015)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31" y="204726"/>
            <a:ext cx="3033745" cy="133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PPTCOMPATIBLERD03" val="RXP"/>
  <p:tag name="VARPPTTYPE" val="RXP"/>
  <p:tag name="VARPPTSLIDEFORMAT" val="RXP"/>
  <p:tag name="VARPPTCOMPATIBLE4" val="RXP"/>
  <p:tag name="VARSAVEMESSAGETIMESTAMP" val="RXP08/12/2014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518</Words>
  <Application>Microsoft Office PowerPoint</Application>
  <PresentationFormat>Personalizzato</PresentationFormat>
  <Paragraphs>73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Blank Presentation</vt:lpstr>
      <vt:lpstr>X SIB</vt:lpstr>
    </vt:vector>
  </TitlesOfParts>
  <Company>--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-- --</dc:creator>
  <cp:lastModifiedBy>server</cp:lastModifiedBy>
  <cp:revision>459</cp:revision>
  <dcterms:created xsi:type="dcterms:W3CDTF">2007-09-10T11:55:30Z</dcterms:created>
  <dcterms:modified xsi:type="dcterms:W3CDTF">2014-12-10T11:38:56Z</dcterms:modified>
</cp:coreProperties>
</file>